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media/media1.mp4" ContentType="video/unknown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3413"/>
          <c:y val="0.005"/>
          <c:w val="0.759105"/>
          <c:h val="0.910176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The roles of members for this project</c:v>
                </c:pt>
              </c:strCache>
            </c:strRef>
          </c:tx>
          <c:spPr>
            <a:solidFill>
              <a:srgbClr val="00B050"/>
            </a:solidFill>
            <a:ln w="19050" cap="flat">
              <a:solidFill>
                <a:srgbClr val="FFFFFF"/>
              </a:solidFill>
              <a:prstDash val="solid"/>
              <a:round/>
            </a:ln>
            <a:effectLst/>
          </c:spPr>
          <c:explosion val="0"/>
          <c:dPt>
            <c:idx val="0"/>
            <c:explosion val="0"/>
            <c:spPr>
              <a:solidFill>
                <a:srgbClr val="00B050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1"/>
            <c:explosion val="0"/>
            <c:spPr>
              <a:solidFill>
                <a:srgbClr val="77933C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2"/>
            <c:explosion val="0"/>
            <c:spPr>
              <a:solidFill>
                <a:srgbClr val="92D050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Pt>
            <c:idx val="3"/>
            <c:explosion val="0"/>
            <c:spPr>
              <a:solidFill>
                <a:srgbClr val="4F6228"/>
              </a:solidFill>
              <a:ln w="19050" cap="flat">
                <a:solidFill>
                  <a:srgbClr val="FFFFFF"/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Helvetica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1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Helvetica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2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Helvetica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dLbl>
              <c:idx val="3"/>
              <c:numFmt formatCode="0.#" sourceLinked="0"/>
              <c:txPr>
                <a:bodyPr/>
                <a:lstStyle/>
                <a:p>
                  <a:pPr>
                    <a:defRPr b="0" i="0" strike="noStrike" sz="1000" u="none">
                      <a:solidFill>
                        <a:srgbClr val="000000"/>
                      </a:solidFill>
                      <a:latin typeface="Helvetica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0"/>
              <c:showBubbleSize val="0"/>
            </c:dLbl>
            <c:numFmt formatCode="0.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Helvetica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현식</c:v>
                </c:pt>
                <c:pt idx="1">
                  <c:v>혜리</c:v>
                </c:pt>
                <c:pt idx="2">
                  <c:v>수빈</c:v>
                </c:pt>
                <c:pt idx="3">
                  <c:v>나영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33.300000</c:v>
                </c:pt>
                <c:pt idx="1">
                  <c:v>33.300000</c:v>
                </c:pt>
                <c:pt idx="2">
                  <c:v>33.300000</c:v>
                </c:pt>
                <c:pt idx="3">
                  <c:v>33.300000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33275"/>
          <c:w val="1"/>
          <c:h val="0.066725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100" u="none">
              <a:solidFill>
                <a:srgbClr val="000000"/>
              </a:solidFill>
              <a:latin typeface="맑은 고딕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" name="Shape 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4"/>
          <p:cNvSpPr/>
          <p:nvPr/>
        </p:nvSpPr>
        <p:spPr>
          <a:xfrm>
            <a:off x="35495" y="51467"/>
            <a:ext cx="9073010" cy="5040566"/>
          </a:xfrm>
          <a:prstGeom prst="rect">
            <a:avLst/>
          </a:prstGeom>
          <a:ln w="1270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2" name="직사각형 5"/>
          <p:cNvSpPr/>
          <p:nvPr/>
        </p:nvSpPr>
        <p:spPr>
          <a:xfrm>
            <a:off x="232871" y="699539"/>
            <a:ext cx="8640962" cy="4176471"/>
          </a:xfrm>
          <a:prstGeom prst="rect">
            <a:avLst/>
          </a:prstGeom>
          <a:solidFill>
            <a:srgbClr val="FFFFFF">
              <a:alpha val="50000"/>
            </a:srgbClr>
          </a:solidFill>
          <a:ln w="254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3" name="이등변 삼각형 9"/>
          <p:cNvSpPr/>
          <p:nvPr/>
        </p:nvSpPr>
        <p:spPr>
          <a:xfrm flipV="1">
            <a:off x="77022" y="51468"/>
            <a:ext cx="751769" cy="648076"/>
          </a:xfrm>
          <a:prstGeom prst="triangle">
            <a:avLst/>
          </a:prstGeom>
          <a:solidFill>
            <a:srgbClr val="8ECC88"/>
          </a:solidFill>
          <a:ln w="254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/>
          <p:cNvSpPr/>
          <p:nvPr/>
        </p:nvSpPr>
        <p:spPr>
          <a:xfrm>
            <a:off x="35495" y="51467"/>
            <a:ext cx="9073010" cy="5040566"/>
          </a:xfrm>
          <a:prstGeom prst="rect">
            <a:avLst/>
          </a:prstGeom>
          <a:ln w="1270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3" name="이등변 삼각형 7"/>
          <p:cNvSpPr/>
          <p:nvPr/>
        </p:nvSpPr>
        <p:spPr>
          <a:xfrm flipV="1">
            <a:off x="77021" y="51466"/>
            <a:ext cx="1169415" cy="1008118"/>
          </a:xfrm>
          <a:prstGeom prst="triangle">
            <a:avLst/>
          </a:prstGeom>
          <a:solidFill>
            <a:srgbClr val="8ECC88"/>
          </a:solidFill>
          <a:ln w="254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4" name="이등변 삼각형 8"/>
          <p:cNvSpPr/>
          <p:nvPr/>
        </p:nvSpPr>
        <p:spPr>
          <a:xfrm>
            <a:off x="7936113" y="4083918"/>
            <a:ext cx="1169414" cy="1008115"/>
          </a:xfrm>
          <a:prstGeom prst="triangle">
            <a:avLst/>
          </a:prstGeom>
          <a:solidFill>
            <a:srgbClr val="8ECC88"/>
          </a:solidFill>
          <a:ln w="25400">
            <a:solidFill>
              <a:srgbClr val="8ECC88"/>
            </a:solidFill>
          </a:ln>
        </p:spPr>
        <p:txBody>
          <a:bodyPr lIns="45718" tIns="45718" rIns="45718" bIns="45718" anchor="ctr"/>
          <a:lstStyle/>
          <a:p>
            <a:pPr algn="ctr"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1370012" y="577453"/>
            <a:ext cx="7315201" cy="12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5103812" y="1828800"/>
            <a:ext cx="3581401" cy="331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279549" y="4632644"/>
            <a:ext cx="273653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6"/>
          <p:cNvSpPr txBox="1"/>
          <p:nvPr/>
        </p:nvSpPr>
        <p:spPr>
          <a:xfrm>
            <a:off x="1382381" y="1925235"/>
            <a:ext cx="6379227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b="1" sz="3500">
                <a:solidFill>
                  <a:srgbClr val="51A953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Delivery Management System</a:t>
            </a:r>
          </a:p>
        </p:txBody>
      </p:sp>
      <p:sp>
        <p:nvSpPr>
          <p:cNvPr id="41" name="TextBox 8"/>
          <p:cNvSpPr txBox="1"/>
          <p:nvPr/>
        </p:nvSpPr>
        <p:spPr>
          <a:xfrm>
            <a:off x="623254" y="4495539"/>
            <a:ext cx="1439322" cy="281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>
              <a:defRPr sz="1200">
                <a:solidFill>
                  <a:srgbClr val="535353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교수님 면담 11월 8일 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508219" y="3726686"/>
            <a:ext cx="1728193" cy="111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B489059 이현식</a:t>
            </a:r>
          </a:p>
          <a:p>
            <a:pPr>
              <a:defRPr sz="16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B489060 이혜리</a:t>
            </a:r>
          </a:p>
          <a:p>
            <a:pPr>
              <a:defRPr sz="16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B584030 이나영</a:t>
            </a:r>
          </a:p>
          <a:p>
            <a:pPr>
              <a:defRPr sz="1600">
                <a:solidFill>
                  <a:srgbClr val="80808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B589021 박수빈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20"/>
          <p:cNvSpPr txBox="1"/>
          <p:nvPr/>
        </p:nvSpPr>
        <p:spPr>
          <a:xfrm>
            <a:off x="266433" y="76068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04" name="TextBox 7"/>
          <p:cNvSpPr txBox="1"/>
          <p:nvPr/>
        </p:nvSpPr>
        <p:spPr>
          <a:xfrm>
            <a:off x="633463" y="137623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CHANGE UI</a:t>
            </a:r>
          </a:p>
        </p:txBody>
      </p:sp>
      <p:pic>
        <p:nvPicPr>
          <p:cNvPr id="105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206" y="722398"/>
            <a:ext cx="4891836" cy="311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376" y="821180"/>
            <a:ext cx="4891838" cy="3119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Screen Shot 2017-12-17 at 7.48.38 PM.png" descr="Screen Shot 2017-12-17 at 7.48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062" y="917986"/>
            <a:ext cx="4851209" cy="309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Screen Shot 2017-12-17 at 7.52.23 PM.png" descr="Screen Shot 2017-12-17 at 7.52.23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1746" y="1014792"/>
            <a:ext cx="4851209" cy="309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그림 1" descr="그림 1"/>
          <p:cNvPicPr>
            <a:picLocks noChangeAspect="1"/>
          </p:cNvPicPr>
          <p:nvPr/>
        </p:nvPicPr>
        <p:blipFill>
          <a:blip r:embed="rId5">
            <a:extLst/>
          </a:blip>
          <a:srcRect l="0" t="0" r="4238" b="0"/>
          <a:stretch>
            <a:fillRect/>
          </a:stretch>
        </p:blipFill>
        <p:spPr>
          <a:xfrm>
            <a:off x="3658965" y="1815643"/>
            <a:ext cx="5202991" cy="2924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그림 2" descr="그림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66132" y="3198616"/>
            <a:ext cx="664525" cy="518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20"/>
          <p:cNvSpPr txBox="1"/>
          <p:nvPr/>
        </p:nvSpPr>
        <p:spPr>
          <a:xfrm>
            <a:off x="266433" y="76068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113" name="TextBox 7"/>
          <p:cNvSpPr txBox="1"/>
          <p:nvPr/>
        </p:nvSpPr>
        <p:spPr>
          <a:xfrm>
            <a:off x="699295" y="137623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MOBILE UI</a:t>
            </a:r>
          </a:p>
        </p:txBody>
      </p:sp>
      <p:pic>
        <p:nvPicPr>
          <p:cNvPr id="114" name="Screen Shot 2017-12-17 at 10.02.38 PM.png" descr="Screen Shot 2017-12-17 at 10.02.38 PM.png"/>
          <p:cNvPicPr>
            <a:picLocks noChangeAspect="1"/>
          </p:cNvPicPr>
          <p:nvPr/>
        </p:nvPicPr>
        <p:blipFill>
          <a:blip r:embed="rId2">
            <a:extLst/>
          </a:blip>
          <a:srcRect l="14543" t="17375" r="59750" b="14514"/>
          <a:stretch>
            <a:fillRect/>
          </a:stretch>
        </p:blipFill>
        <p:spPr>
          <a:xfrm>
            <a:off x="4619947" y="942997"/>
            <a:ext cx="2073470" cy="3503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 Shot 2017-12-17 at 10.02.46 PM.png" descr="Screen Shot 2017-12-17 at 10.02.46 PM.png"/>
          <p:cNvPicPr>
            <a:picLocks noChangeAspect="1"/>
          </p:cNvPicPr>
          <p:nvPr/>
        </p:nvPicPr>
        <p:blipFill>
          <a:blip r:embed="rId3">
            <a:extLst/>
          </a:blip>
          <a:srcRect l="14481" t="17171" r="59431" b="14421"/>
          <a:stretch>
            <a:fillRect/>
          </a:stretch>
        </p:blipFill>
        <p:spPr>
          <a:xfrm>
            <a:off x="6739907" y="935259"/>
            <a:ext cx="2104184" cy="3518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creen Shot 2017-12-17 at 10.01.41 PM.png" descr="Screen Shot 2017-12-17 at 10.01.41 PM.png"/>
          <p:cNvPicPr>
            <a:picLocks noChangeAspect="1"/>
          </p:cNvPicPr>
          <p:nvPr/>
        </p:nvPicPr>
        <p:blipFill>
          <a:blip r:embed="rId4">
            <a:extLst/>
          </a:blip>
          <a:srcRect l="14644" t="16788" r="59614" b="16788"/>
          <a:stretch>
            <a:fillRect/>
          </a:stretch>
        </p:blipFill>
        <p:spPr>
          <a:xfrm>
            <a:off x="299858" y="944187"/>
            <a:ext cx="2127427" cy="35008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7-12-17 at 10.02.11 PM.png" descr="Screen Shot 2017-12-17 at 10.02.11 PM.png"/>
          <p:cNvPicPr>
            <a:picLocks noChangeAspect="1"/>
          </p:cNvPicPr>
          <p:nvPr/>
        </p:nvPicPr>
        <p:blipFill>
          <a:blip r:embed="rId5">
            <a:extLst/>
          </a:blip>
          <a:srcRect l="14500" t="17195" r="59471" b="14814"/>
          <a:stretch>
            <a:fillRect/>
          </a:stretch>
        </p:blipFill>
        <p:spPr>
          <a:xfrm>
            <a:off x="2473793" y="946172"/>
            <a:ext cx="2099454" cy="3497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3"/>
          <p:cNvSpPr txBox="1"/>
          <p:nvPr/>
        </p:nvSpPr>
        <p:spPr>
          <a:xfrm>
            <a:off x="256558" y="-2"/>
            <a:ext cx="38666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120" name="직사각형 6"/>
          <p:cNvSpPr txBox="1"/>
          <p:nvPr/>
        </p:nvSpPr>
        <p:spPr>
          <a:xfrm>
            <a:off x="645445" y="123108"/>
            <a:ext cx="2827959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21" name="직사각형 2"/>
          <p:cNvSpPr txBox="1"/>
          <p:nvPr/>
        </p:nvSpPr>
        <p:spPr>
          <a:xfrm>
            <a:off x="1088726" y="2070848"/>
            <a:ext cx="7443480" cy="1973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Clr>
                <a:srgbClr val="92D050"/>
              </a:buClr>
              <a:buSzPct val="100000"/>
              <a:buChar char="●"/>
              <a:defRPr b="1" sz="2000">
                <a:latin typeface="+mj-lt"/>
                <a:ea typeface="+mj-ea"/>
                <a:cs typeface="+mj-cs"/>
                <a:sym typeface="맑은 고딕"/>
              </a:defRPr>
            </a:pPr>
            <a:r>
              <a:t>회원가입 기능이 없어 고객관리에 문제</a:t>
            </a:r>
          </a:p>
          <a:p>
            <a:pPr marL="285750" indent="-285750">
              <a:buClr>
                <a:srgbClr val="92D050"/>
              </a:buClr>
              <a:buSzPct val="100000"/>
              <a:buChar char="●"/>
              <a:defRPr b="1" sz="2000">
                <a:latin typeface="+mj-lt"/>
                <a:ea typeface="+mj-ea"/>
                <a:cs typeface="+mj-cs"/>
                <a:sym typeface="맑은 고딕"/>
              </a:defRPr>
            </a:pPr>
          </a:p>
          <a:p>
            <a:pPr marL="285750" indent="-285750"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SQL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에서 동시 접속 했을 때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저장이 안 된 상태에서 나가면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맑은 고딕"/>
              </a:rPr>
              <a:t>입력값이 날아감</a:t>
            </a:r>
            <a:endParaRPr>
              <a:latin typeface="+mj-lt"/>
              <a:ea typeface="+mj-ea"/>
              <a:cs typeface="+mj-cs"/>
              <a:sym typeface="맑은 고딕"/>
            </a:endParaRPr>
          </a:p>
          <a:p>
            <a:pPr marL="285750" indent="-285750"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  <a:p>
            <a:pPr marL="285750" indent="-285750">
              <a:buClr>
                <a:srgbClr val="92D050"/>
              </a:buClr>
              <a:buSzPct val="100000"/>
              <a:buChar char="●"/>
              <a:defRPr b="1" sz="2000">
                <a:latin typeface="+mj-lt"/>
                <a:ea typeface="+mj-ea"/>
                <a:cs typeface="+mj-cs"/>
                <a:sym typeface="맑은 고딕"/>
              </a:defRPr>
            </a:pPr>
            <a:r>
              <a:t>안드로이드 연동 문제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20"/>
          <p:cNvSpPr txBox="1"/>
          <p:nvPr/>
        </p:nvSpPr>
        <p:spPr>
          <a:xfrm>
            <a:off x="279590" y="58294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124" name="TextBox 7"/>
          <p:cNvSpPr txBox="1"/>
          <p:nvPr/>
        </p:nvSpPr>
        <p:spPr>
          <a:xfrm>
            <a:off x="646620" y="125217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spcBef>
                <a:spcPts val="700"/>
              </a:spcBef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DATABASE SYSTEM  STRUCTURE</a:t>
            </a:r>
          </a:p>
        </p:txBody>
      </p:sp>
      <p:pic>
        <p:nvPicPr>
          <p:cNvPr id="125" name="KakaoTalk_Photo_2017-12-17-21-20-57.png" descr="KakaoTalk_Photo_2017-12-17-21-20-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932" y="871147"/>
            <a:ext cx="4374263" cy="3833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직사각형 2"/>
          <p:cNvSpPr txBox="1"/>
          <p:nvPr/>
        </p:nvSpPr>
        <p:spPr>
          <a:xfrm>
            <a:off x="637297" y="115415"/>
            <a:ext cx="3980217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SIMULATION VIDEO</a:t>
            </a:r>
          </a:p>
        </p:txBody>
      </p:sp>
      <p:sp>
        <p:nvSpPr>
          <p:cNvPr id="128" name="직사각형 3"/>
          <p:cNvSpPr txBox="1"/>
          <p:nvPr/>
        </p:nvSpPr>
        <p:spPr>
          <a:xfrm>
            <a:off x="219581" y="-7697"/>
            <a:ext cx="38666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8</a:t>
            </a:r>
          </a:p>
        </p:txBody>
      </p:sp>
      <p:pic>
        <p:nvPicPr>
          <p:cNvPr id="129" name="DBProject.mp4" descr="DBProject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348250" fill="hold"/>
                                        <p:tgtEl>
                                          <p:spTgt spid="1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직사각형 1"/>
          <p:cNvSpPr txBox="1"/>
          <p:nvPr/>
        </p:nvSpPr>
        <p:spPr>
          <a:xfrm>
            <a:off x="609519" y="139496"/>
            <a:ext cx="3129516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CONCULUSION</a:t>
            </a:r>
          </a:p>
        </p:txBody>
      </p:sp>
      <p:sp>
        <p:nvSpPr>
          <p:cNvPr id="132" name="직사각형 2"/>
          <p:cNvSpPr txBox="1"/>
          <p:nvPr/>
        </p:nvSpPr>
        <p:spPr>
          <a:xfrm>
            <a:off x="226975" y="-32894"/>
            <a:ext cx="38666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9</a:t>
            </a:r>
          </a:p>
        </p:txBody>
      </p:sp>
      <p:pic>
        <p:nvPicPr>
          <p:cNvPr id="133" name="그림 3" descr="그림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562" y="1414359"/>
            <a:ext cx="3209117" cy="25717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직사각형 4"/>
          <p:cNvSpPr txBox="1"/>
          <p:nvPr/>
        </p:nvSpPr>
        <p:spPr>
          <a:xfrm>
            <a:off x="4375832" y="1493119"/>
            <a:ext cx="3701368" cy="2295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800">
                <a:latin typeface="+mj-lt"/>
                <a:ea typeface="+mj-ea"/>
                <a:cs typeface="+mj-cs"/>
                <a:sym typeface="맑은 고딕"/>
              </a:defRPr>
            </a:pPr>
            <a:r>
              <a:t>누구나 </a:t>
            </a:r>
          </a:p>
          <a:p>
            <a:pPr>
              <a:defRPr b="1" sz="44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원하는 제품</a:t>
            </a:r>
            <a:r>
              <a:rPr sz="2000">
                <a:solidFill>
                  <a:srgbClr val="000000"/>
                </a:solidFill>
              </a:rPr>
              <a:t>을</a:t>
            </a:r>
            <a:r>
              <a:rPr sz="2000"/>
              <a:t> </a:t>
            </a:r>
          </a:p>
          <a:p>
            <a:pPr>
              <a:defRPr b="1" sz="44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pPr>
            <a:r>
              <a:t>원하는 장소</a:t>
            </a:r>
            <a:r>
              <a:rPr sz="2000">
                <a:solidFill>
                  <a:srgbClr val="000000"/>
                </a:solidFill>
              </a:rPr>
              <a:t>로</a:t>
            </a:r>
            <a:r>
              <a:rPr sz="2000"/>
              <a:t>  </a:t>
            </a:r>
            <a:r>
              <a:rPr sz="2000">
                <a:solidFill>
                  <a:srgbClr val="000000"/>
                </a:solidFill>
              </a:rPr>
              <a:t>배송 받을 수 있다!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6"/>
          <p:cNvSpPr txBox="1"/>
          <p:nvPr/>
        </p:nvSpPr>
        <p:spPr>
          <a:xfrm>
            <a:off x="3556646" y="2218475"/>
            <a:ext cx="1458770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Box 6"/>
          <p:cNvSpPr txBox="1"/>
          <p:nvPr/>
        </p:nvSpPr>
        <p:spPr>
          <a:xfrm>
            <a:off x="2714606" y="2198738"/>
            <a:ext cx="3717089" cy="828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0000"/>
                </a:solidFill>
                <a:latin typeface="나눔스퀘어 Bold"/>
                <a:ea typeface="나눔스퀘어 Bold"/>
                <a:cs typeface="나눔스퀘어 Bold"/>
                <a:sym typeface="나눔스퀘어 Bol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9"/>
          <p:cNvSpPr txBox="1"/>
          <p:nvPr/>
        </p:nvSpPr>
        <p:spPr>
          <a:xfrm>
            <a:off x="3802133" y="729351"/>
            <a:ext cx="1203009" cy="637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3600">
                <a:solidFill>
                  <a:srgbClr val="51A953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45" name="TextBox 10"/>
          <p:cNvSpPr txBox="1"/>
          <p:nvPr/>
        </p:nvSpPr>
        <p:spPr>
          <a:xfrm>
            <a:off x="2608045" y="1720100"/>
            <a:ext cx="5940492" cy="260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001/  </a:t>
            </a:r>
            <a:r>
              <a:rPr>
                <a:solidFill>
                  <a:srgbClr val="000000"/>
                </a:solidFill>
              </a:rPr>
              <a:t>MOTIVATION</a:t>
            </a:r>
            <a:endParaRPr sz="1600">
              <a:solidFill>
                <a:srgbClr val="F45452"/>
              </a:solidFill>
            </a:endParaRP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002/  </a:t>
            </a:r>
            <a:r>
              <a:rPr>
                <a:solidFill>
                  <a:srgbClr val="000000"/>
                </a:solidFill>
              </a:rPr>
              <a:t>MEMBERS FOR THIS PROJECT</a:t>
            </a: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003/  </a:t>
            </a:r>
            <a:r>
              <a:rPr>
                <a:solidFill>
                  <a:srgbClr val="000000"/>
                </a:solidFill>
              </a:rPr>
              <a:t>REQUIREMENT SPECIFICATION</a:t>
            </a: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004/  </a:t>
            </a:r>
            <a:r>
              <a:rPr>
                <a:solidFill>
                  <a:srgbClr val="000000"/>
                </a:solidFill>
              </a:rPr>
              <a:t>ER - DIAGRAM</a:t>
            </a:r>
            <a:endParaRPr sz="1600">
              <a:solidFill>
                <a:srgbClr val="F45452"/>
              </a:solidFill>
            </a:endParaRP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005/  </a:t>
            </a:r>
            <a:r>
              <a:rPr>
                <a:solidFill>
                  <a:srgbClr val="000000"/>
                </a:solidFill>
              </a:rPr>
              <a:t>HOMEPAGE UI, MOBILE UI</a:t>
            </a: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006/  </a:t>
            </a:r>
            <a:r>
              <a:rPr>
                <a:solidFill>
                  <a:srgbClr val="000000"/>
                </a:solidFill>
              </a:rPr>
              <a:t>PROBLEM</a:t>
            </a:r>
            <a:endParaRPr sz="1600">
              <a:solidFill>
                <a:srgbClr val="F45452"/>
              </a:solidFill>
            </a:endParaRP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007/  </a:t>
            </a:r>
            <a:r>
              <a:rPr>
                <a:solidFill>
                  <a:srgbClr val="000000"/>
                </a:solidFill>
              </a:rPr>
              <a:t>DATABASE SYSTEM  STRUCTURE</a:t>
            </a:r>
            <a:endParaRPr sz="1600">
              <a:solidFill>
                <a:srgbClr val="F45452"/>
              </a:solidFill>
            </a:endParaRP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008/  </a:t>
            </a:r>
            <a:r>
              <a:rPr>
                <a:solidFill>
                  <a:srgbClr val="000000"/>
                </a:solidFill>
              </a:rPr>
              <a:t>SIMULATION VIDEO</a:t>
            </a:r>
          </a:p>
          <a:p>
            <a:pPr>
              <a:defRPr sz="1800">
                <a:solidFill>
                  <a:srgbClr val="FF0000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009/  </a:t>
            </a:r>
            <a:r>
              <a:rPr>
                <a:solidFill>
                  <a:srgbClr val="000000"/>
                </a:solidFill>
              </a:rPr>
              <a:t>CONCULUSION</a:t>
            </a:r>
          </a:p>
        </p:txBody>
      </p:sp>
      <p:sp>
        <p:nvSpPr>
          <p:cNvPr id="46" name="직선 연결선 15"/>
          <p:cNvSpPr/>
          <p:nvPr/>
        </p:nvSpPr>
        <p:spPr>
          <a:xfrm>
            <a:off x="3779911" y="1375682"/>
            <a:ext cx="1343812" cy="4"/>
          </a:xfrm>
          <a:prstGeom prst="line">
            <a:avLst/>
          </a:prstGeom>
          <a:ln w="12700" cap="rnd">
            <a:solidFill>
              <a:srgbClr val="8ECC88"/>
            </a:solidFill>
            <a:headEnd type="diamond"/>
            <a:tailEnd type="diamond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0"/>
          <p:cNvSpPr txBox="1"/>
          <p:nvPr/>
        </p:nvSpPr>
        <p:spPr>
          <a:xfrm>
            <a:off x="245656" y="12569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9" name="MOTIVATION"/>
          <p:cNvSpPr txBox="1"/>
          <p:nvPr/>
        </p:nvSpPr>
        <p:spPr>
          <a:xfrm>
            <a:off x="684416" y="76069"/>
            <a:ext cx="2595322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700"/>
              </a:spcBef>
              <a:defRPr b="1" sz="3200">
                <a:solidFill>
                  <a:srgbClr val="FF26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MOTIVATION</a:t>
            </a:r>
          </a:p>
        </p:txBody>
      </p:sp>
      <p:sp>
        <p:nvSpPr>
          <p:cNvPr id="50" name="직사각형 1"/>
          <p:cNvSpPr txBox="1"/>
          <p:nvPr/>
        </p:nvSpPr>
        <p:spPr>
          <a:xfrm>
            <a:off x="1116137" y="1768393"/>
            <a:ext cx="7038907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We wanted to implement a system which is possible that consumers can rewrite delivery location and order information.  </a:t>
            </a:r>
          </a:p>
          <a:p>
            <a:pPr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</a:p>
          <a:p>
            <a:pPr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We felt uncomfortable about slow delivery. So we use a free courier service so that customers can get shipped as soon as possible.</a:t>
            </a:r>
          </a:p>
        </p:txBody>
      </p:sp>
      <p:sp>
        <p:nvSpPr>
          <p:cNvPr id="51" name="TextBox 6"/>
          <p:cNvSpPr txBox="1"/>
          <p:nvPr/>
        </p:nvSpPr>
        <p:spPr>
          <a:xfrm>
            <a:off x="806952" y="1441829"/>
            <a:ext cx="309187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/>
            </a:lvl1pPr>
          </a:lstStyle>
          <a:p>
            <a:pPr/>
            <a:r>
              <a:t>“</a:t>
            </a:r>
          </a:p>
        </p:txBody>
      </p:sp>
      <p:sp>
        <p:nvSpPr>
          <p:cNvPr id="52" name="TextBox 7"/>
          <p:cNvSpPr txBox="1"/>
          <p:nvPr/>
        </p:nvSpPr>
        <p:spPr>
          <a:xfrm>
            <a:off x="8000451" y="3607222"/>
            <a:ext cx="309188" cy="916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5400"/>
            </a:lvl1pPr>
          </a:lstStyle>
          <a:p>
            <a:pPr/>
            <a: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20"/>
          <p:cNvSpPr txBox="1"/>
          <p:nvPr/>
        </p:nvSpPr>
        <p:spPr>
          <a:xfrm>
            <a:off x="218376" y="-50675"/>
            <a:ext cx="453140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2</a:t>
            </a:r>
          </a:p>
        </p:txBody>
      </p:sp>
      <p:graphicFrame>
        <p:nvGraphicFramePr>
          <p:cNvPr id="55" name="차트 12"/>
          <p:cNvGraphicFramePr/>
          <p:nvPr/>
        </p:nvGraphicFramePr>
        <p:xfrm>
          <a:off x="2410247" y="1502100"/>
          <a:ext cx="3700784" cy="304471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56" name="MEMBERS FOR THIS PROJECT"/>
          <p:cNvSpPr txBox="1"/>
          <p:nvPr/>
        </p:nvSpPr>
        <p:spPr>
          <a:xfrm>
            <a:off x="736593" y="76326"/>
            <a:ext cx="6223156" cy="574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spcBef>
                <a:spcPts val="700"/>
              </a:spcBef>
              <a:defRPr b="1" sz="3200">
                <a:solidFill>
                  <a:srgbClr val="FF26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MEMBERS FOR THIS PROJECT</a:t>
            </a:r>
          </a:p>
        </p:txBody>
      </p:sp>
      <p:sp>
        <p:nvSpPr>
          <p:cNvPr id="57" name="직사각형 1"/>
          <p:cNvSpPr txBox="1"/>
          <p:nvPr/>
        </p:nvSpPr>
        <p:spPr>
          <a:xfrm>
            <a:off x="1935353" y="891950"/>
            <a:ext cx="4143593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z="1800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The roles of members for this project</a:t>
            </a:r>
          </a:p>
        </p:txBody>
      </p:sp>
      <p:sp>
        <p:nvSpPr>
          <p:cNvPr id="58" name="TextBox 2"/>
          <p:cNvSpPr txBox="1"/>
          <p:nvPr/>
        </p:nvSpPr>
        <p:spPr>
          <a:xfrm>
            <a:off x="3406387" y="2322070"/>
            <a:ext cx="45999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59" name="TextBox 3"/>
          <p:cNvSpPr txBox="1"/>
          <p:nvPr/>
        </p:nvSpPr>
        <p:spPr>
          <a:xfrm>
            <a:off x="3406387" y="3406900"/>
            <a:ext cx="64439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4683457" y="3404794"/>
            <a:ext cx="690737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61" name="TextBox 4"/>
          <p:cNvSpPr txBox="1"/>
          <p:nvPr/>
        </p:nvSpPr>
        <p:spPr>
          <a:xfrm>
            <a:off x="4683457" y="2322071"/>
            <a:ext cx="546011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25%</a:t>
            </a:r>
          </a:p>
        </p:txBody>
      </p:sp>
      <p:sp>
        <p:nvSpPr>
          <p:cNvPr id="62" name="직사각형 6"/>
          <p:cNvSpPr txBox="1"/>
          <p:nvPr/>
        </p:nvSpPr>
        <p:spPr>
          <a:xfrm>
            <a:off x="5660599" y="1820989"/>
            <a:ext cx="3288189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Lee Hyun Sik </a:t>
            </a:r>
          </a:p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: </a:t>
            </a:r>
            <a:r>
              <a:rPr b="0"/>
              <a:t>order page UI &amp; php connection</a:t>
            </a:r>
          </a:p>
        </p:txBody>
      </p:sp>
      <p:sp>
        <p:nvSpPr>
          <p:cNvPr id="63" name="TextBox 7"/>
          <p:cNvSpPr txBox="1"/>
          <p:nvPr/>
        </p:nvSpPr>
        <p:spPr>
          <a:xfrm>
            <a:off x="5660599" y="3464064"/>
            <a:ext cx="3393407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Lee Hye Ri </a:t>
            </a:r>
          </a:p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: </a:t>
            </a:r>
            <a:r>
              <a:rPr b="0"/>
              <a:t>order modification and delete page UI</a:t>
            </a:r>
          </a:p>
          <a:p>
            <a:pPr>
              <a:defRPr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 &amp; php connection</a:t>
            </a:r>
          </a:p>
        </p:txBody>
      </p:sp>
      <p:sp>
        <p:nvSpPr>
          <p:cNvPr id="64" name="TextBox 9"/>
          <p:cNvSpPr txBox="1"/>
          <p:nvPr/>
        </p:nvSpPr>
        <p:spPr>
          <a:xfrm>
            <a:off x="306169" y="1721865"/>
            <a:ext cx="2933707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Lee Na Young </a:t>
            </a:r>
          </a:p>
          <a:p>
            <a:pPr>
              <a:defRPr b="1"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: </a:t>
            </a:r>
            <a:r>
              <a:rPr b="0"/>
              <a:t>order inquiry page UI, php connection</a:t>
            </a:r>
          </a:p>
          <a:p>
            <a:pPr>
              <a:defRPr sz="1200">
                <a:latin typeface="HY나무B"/>
                <a:ea typeface="HY나무B"/>
                <a:cs typeface="HY나무B"/>
                <a:sym typeface="HY나무B"/>
              </a:defRPr>
            </a:pPr>
            <a:r>
              <a:t> &amp; related database setting</a:t>
            </a:r>
          </a:p>
        </p:txBody>
      </p:sp>
      <p:sp>
        <p:nvSpPr>
          <p:cNvPr id="65" name="TextBox 10"/>
          <p:cNvSpPr txBox="1"/>
          <p:nvPr/>
        </p:nvSpPr>
        <p:spPr>
          <a:xfrm>
            <a:off x="351338" y="3475106"/>
            <a:ext cx="357538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200">
                <a:latin typeface="+mj-lt"/>
                <a:ea typeface="+mj-ea"/>
                <a:cs typeface="+mj-cs"/>
                <a:sym typeface="맑은 고딕"/>
              </a:defRPr>
            </a:pPr>
            <a:r>
              <a:t>Park Soo bin </a:t>
            </a:r>
          </a:p>
          <a:p>
            <a:pPr>
              <a:defRPr b="1" sz="1200">
                <a:latin typeface="+mj-lt"/>
                <a:ea typeface="+mj-ea"/>
                <a:cs typeface="+mj-cs"/>
                <a:sym typeface="맑은 고딕"/>
              </a:defRPr>
            </a:pPr>
            <a:r>
              <a:t>:</a:t>
            </a:r>
            <a:r>
              <a:rPr b="0"/>
              <a:t> Initial screen and order page UI </a:t>
            </a:r>
          </a:p>
          <a:p>
            <a:pPr>
              <a:defRPr sz="1200">
                <a:latin typeface="+mj-lt"/>
                <a:ea typeface="+mj-ea"/>
                <a:cs typeface="+mj-cs"/>
                <a:sym typeface="맑은 고딕"/>
              </a:defRPr>
            </a:pPr>
            <a:r>
              <a:t> &amp; php connection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3"/>
          <p:cNvSpPr txBox="1"/>
          <p:nvPr/>
        </p:nvSpPr>
        <p:spPr>
          <a:xfrm>
            <a:off x="276291" y="-52629"/>
            <a:ext cx="644688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8" name="직사각형 7"/>
          <p:cNvSpPr txBox="1"/>
          <p:nvPr/>
        </p:nvSpPr>
        <p:spPr>
          <a:xfrm>
            <a:off x="657838" y="70481"/>
            <a:ext cx="6328526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REQUIREMENT SPECIFICATION</a:t>
            </a:r>
          </a:p>
        </p:txBody>
      </p:sp>
      <p:sp>
        <p:nvSpPr>
          <p:cNvPr id="69" name="직사각형 8"/>
          <p:cNvSpPr txBox="1"/>
          <p:nvPr/>
        </p:nvSpPr>
        <p:spPr>
          <a:xfrm>
            <a:off x="723623" y="1159149"/>
            <a:ext cx="8032251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Order can not be modified and canceled during shipment.</a:t>
            </a:r>
            <a:endParaRPr sz="1600">
              <a:solidFill>
                <a:srgbClr val="F45452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 All input values can only be entered in English.</a:t>
            </a:r>
            <a:endParaRPr sz="1600">
              <a:solidFill>
                <a:srgbClr val="F45452"/>
              </a:solidFill>
            </a:endParaRPr>
          </a:p>
          <a:p>
            <a:pPr marL="342900" indent="-342900">
              <a:lnSpc>
                <a:spcPct val="200000"/>
              </a:lnSpc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 Can not modify buyer's phone number.</a:t>
            </a:r>
          </a:p>
        </p:txBody>
      </p:sp>
      <p:sp>
        <p:nvSpPr>
          <p:cNvPr id="70" name="TextBox 1"/>
          <p:cNvSpPr txBox="1"/>
          <p:nvPr/>
        </p:nvSpPr>
        <p:spPr>
          <a:xfrm>
            <a:off x="723623" y="3168861"/>
            <a:ext cx="7696752" cy="701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342900" indent="-342900">
              <a:buClr>
                <a:srgbClr val="92D050"/>
              </a:buClr>
              <a:buSzPct val="100000"/>
              <a:buChar char="●"/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 The quantity of products can be changed, but the product </a:t>
            </a:r>
          </a:p>
          <a:p>
            <a:pPr lvl="1">
              <a:defRPr b="1" sz="2000">
                <a:latin typeface="나눔바른고딕"/>
                <a:ea typeface="나눔바른고딕"/>
                <a:cs typeface="나눔바른고딕"/>
                <a:sym typeface="나눔바른고딕"/>
              </a:defRPr>
            </a:pPr>
            <a:r>
              <a:t>      can not be modified.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20"/>
          <p:cNvSpPr txBox="1"/>
          <p:nvPr/>
        </p:nvSpPr>
        <p:spPr>
          <a:xfrm>
            <a:off x="245656" y="-2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73" name="TextBox 4"/>
          <p:cNvSpPr txBox="1"/>
          <p:nvPr/>
        </p:nvSpPr>
        <p:spPr>
          <a:xfrm>
            <a:off x="705289" y="86141"/>
            <a:ext cx="815590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ER - Diagram</a:t>
            </a:r>
          </a:p>
        </p:txBody>
      </p:sp>
      <p:pic>
        <p:nvPicPr>
          <p:cNvPr id="74" name="캡처.png" descr="캡처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9413" y="970395"/>
            <a:ext cx="4287878" cy="363476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1 : 1"/>
          <p:cNvSpPr txBox="1"/>
          <p:nvPr/>
        </p:nvSpPr>
        <p:spPr>
          <a:xfrm>
            <a:off x="4512140" y="2411727"/>
            <a:ext cx="45010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1 : 1</a:t>
            </a:r>
          </a:p>
        </p:txBody>
      </p:sp>
      <p:sp>
        <p:nvSpPr>
          <p:cNvPr id="76" name="1 : n"/>
          <p:cNvSpPr txBox="1"/>
          <p:nvPr/>
        </p:nvSpPr>
        <p:spPr>
          <a:xfrm>
            <a:off x="3450313" y="1429807"/>
            <a:ext cx="450100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1 : n</a:t>
            </a:r>
          </a:p>
        </p:txBody>
      </p:sp>
      <p:sp>
        <p:nvSpPr>
          <p:cNvPr id="77" name="n : n"/>
          <p:cNvSpPr txBox="1"/>
          <p:nvPr/>
        </p:nvSpPr>
        <p:spPr>
          <a:xfrm>
            <a:off x="4962392" y="1505435"/>
            <a:ext cx="499325" cy="307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m : n</a:t>
            </a:r>
          </a:p>
        </p:txBody>
      </p:sp>
      <p:sp>
        <p:nvSpPr>
          <p:cNvPr id="78" name="n…"/>
          <p:cNvSpPr txBox="1"/>
          <p:nvPr/>
        </p:nvSpPr>
        <p:spPr>
          <a:xfrm>
            <a:off x="3847517" y="3163990"/>
            <a:ext cx="252419" cy="7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n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..</a:t>
            </a:r>
          </a:p>
          <a:p>
            <a:pPr>
              <a:defRPr>
                <a:latin typeface="+mj-lt"/>
                <a:ea typeface="+mj-ea"/>
                <a:cs typeface="+mj-cs"/>
                <a:sym typeface="맑은 고딕"/>
              </a:defRPr>
            </a:pPr>
            <a: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Box 20"/>
          <p:cNvSpPr txBox="1"/>
          <p:nvPr/>
        </p:nvSpPr>
        <p:spPr>
          <a:xfrm>
            <a:off x="266433" y="76068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1" name="TextBox 7"/>
          <p:cNvSpPr txBox="1"/>
          <p:nvPr/>
        </p:nvSpPr>
        <p:spPr>
          <a:xfrm>
            <a:off x="698898" y="137623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HOME UI</a:t>
            </a:r>
          </a:p>
        </p:txBody>
      </p:sp>
      <p:pic>
        <p:nvPicPr>
          <p:cNvPr id="82" name="Screen Shot 2017-12-17 at 7.52.23 PM.png" descr="Screen Shot 2017-12-17 at 7.52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37" y="933939"/>
            <a:ext cx="4851207" cy="3093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951" y="1012103"/>
            <a:ext cx="4891836" cy="3119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creen Shot 2017-12-17 at 7.51.45 PM.png" descr="Screen Shot 2017-12-17 at 7.51.4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460" y="1122820"/>
            <a:ext cx="4891836" cy="3119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Screen Shot 2017-12-17 at 7.48.38 PM.png" descr="Screen Shot 2017-12-17 at 7.48.3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40938" y="1259445"/>
            <a:ext cx="4851209" cy="3093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creen Shot 2017-12-17 at 7.48.38 PM.png" descr="Screen Shot 2017-12-17 at 7.48.3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260" y="929308"/>
            <a:ext cx="4851209" cy="3093388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TextBox 20"/>
          <p:cNvSpPr txBox="1"/>
          <p:nvPr/>
        </p:nvSpPr>
        <p:spPr>
          <a:xfrm>
            <a:off x="266433" y="76068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89" name="TextBox 7"/>
          <p:cNvSpPr txBox="1"/>
          <p:nvPr/>
        </p:nvSpPr>
        <p:spPr>
          <a:xfrm>
            <a:off x="633463" y="137623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ORDER UI</a:t>
            </a:r>
          </a:p>
        </p:txBody>
      </p:sp>
      <p:pic>
        <p:nvPicPr>
          <p:cNvPr id="90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951" y="1012103"/>
            <a:ext cx="4891836" cy="3119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 Shot 2017-12-17 at 7.51.45 PM.png" descr="Screen Shot 2017-12-17 at 7.51.4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9460" y="1122820"/>
            <a:ext cx="4891836" cy="311929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3432" y="1228126"/>
            <a:ext cx="4891836" cy="3119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20"/>
          <p:cNvSpPr txBox="1"/>
          <p:nvPr/>
        </p:nvSpPr>
        <p:spPr>
          <a:xfrm>
            <a:off x="266433" y="76068"/>
            <a:ext cx="367612" cy="70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b="1" spc="-150" sz="4000">
                <a:solidFill>
                  <a:srgbClr val="FFFFFF"/>
                </a:solidFill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95" name="TextBox 7"/>
          <p:cNvSpPr txBox="1"/>
          <p:nvPr/>
        </p:nvSpPr>
        <p:spPr>
          <a:xfrm>
            <a:off x="633463" y="137623"/>
            <a:ext cx="8144793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3200">
                <a:solidFill>
                  <a:srgbClr val="FF0000"/>
                </a:solidFill>
                <a:latin typeface="+mj-lt"/>
                <a:ea typeface="+mj-ea"/>
                <a:cs typeface="+mj-cs"/>
                <a:sym typeface="맑은 고딕"/>
              </a:defRPr>
            </a:lvl1pPr>
          </a:lstStyle>
          <a:p>
            <a:pPr/>
            <a:r>
              <a:t>CHECK UI</a:t>
            </a:r>
          </a:p>
        </p:txBody>
      </p:sp>
      <p:pic>
        <p:nvPicPr>
          <p:cNvPr id="96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817" y="929198"/>
            <a:ext cx="4891838" cy="3119296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Screen Shot 2017-12-17 at 7.48.38 PM.png" descr="Screen Shot 2017-12-17 at 7.48.3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9163" y="1012356"/>
            <a:ext cx="4851209" cy="3093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Screen Shot 2017-12-17 at 7.50.19 PM.png" descr="Screen Shot 2017-12-17 at 7.50.1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514" y="1118897"/>
            <a:ext cx="4891838" cy="3119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Screen Shot 2017-12-17 at 7.51.45 PM.png" descr="Screen Shot 2017-12-17 at 7.51.4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8330" y="1228126"/>
            <a:ext cx="4891834" cy="31192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그림 1" descr="그림 1"/>
          <p:cNvPicPr>
            <a:picLocks noChangeAspect="1"/>
          </p:cNvPicPr>
          <p:nvPr/>
        </p:nvPicPr>
        <p:blipFill>
          <a:blip r:embed="rId5">
            <a:extLst/>
          </a:blip>
          <a:srcRect l="25799" t="0" r="23455" b="0"/>
          <a:stretch>
            <a:fillRect/>
          </a:stretch>
        </p:blipFill>
        <p:spPr>
          <a:xfrm>
            <a:off x="5753067" y="1090553"/>
            <a:ext cx="3117279" cy="3357923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오른쪽 화살표 2"/>
          <p:cNvSpPr/>
          <p:nvPr/>
        </p:nvSpPr>
        <p:spPr>
          <a:xfrm>
            <a:off x="5450997" y="2678544"/>
            <a:ext cx="548679" cy="3749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chemeClr val="accent2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 sz="1800">
                <a:latin typeface="+mj-lt"/>
                <a:ea typeface="+mj-ea"/>
                <a:cs typeface="+mj-cs"/>
                <a:sym typeface="맑은 고딕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메인,목차,마무리">
  <a:themeElements>
    <a:clrScheme name="메인,목차,마무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메인,목차,마무리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메인,목차,마무리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메인,목차,마무리">
  <a:themeElements>
    <a:clrScheme name="메인,목차,마무리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메인,목차,마무리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메인,목차,마무리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